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8"/>
  </p:notesMasterIdLst>
  <p:sldIdLst>
    <p:sldId id="256" r:id="rId5"/>
    <p:sldId id="257" r:id="rId6"/>
    <p:sldId id="258" r:id="rId7"/>
    <p:sldId id="280" r:id="rId8"/>
    <p:sldId id="259" r:id="rId9"/>
    <p:sldId id="277" r:id="rId10"/>
    <p:sldId id="278" r:id="rId11"/>
    <p:sldId id="279" r:id="rId12"/>
    <p:sldId id="283" r:id="rId13"/>
    <p:sldId id="281" r:id="rId14"/>
    <p:sldId id="284" r:id="rId15"/>
    <p:sldId id="285" r:id="rId16"/>
    <p:sldId id="286" r:id="rId17"/>
    <p:sldId id="287" r:id="rId18"/>
    <p:sldId id="288" r:id="rId19"/>
    <p:sldId id="267" r:id="rId20"/>
    <p:sldId id="265" r:id="rId21"/>
    <p:sldId id="289" r:id="rId22"/>
    <p:sldId id="290" r:id="rId23"/>
    <p:sldId id="291" r:id="rId24"/>
    <p:sldId id="292" r:id="rId25"/>
    <p:sldId id="293" r:id="rId26"/>
    <p:sldId id="268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ida Y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179" autoAdjust="0"/>
  </p:normalViewPr>
  <p:slideViewPr>
    <p:cSldViewPr snapToGrid="0">
      <p:cViewPr varScale="1">
        <p:scale>
          <a:sx n="113" d="100"/>
          <a:sy n="113" d="100"/>
        </p:scale>
        <p:origin x="607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298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302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735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121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59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86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236904618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236904618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4051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536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92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74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23690461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23690461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373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432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796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236904618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236904618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767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690461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690461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36904618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36904618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72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67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509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16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495d32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495d32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53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VfHyH3IbU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455400"/>
            <a:ext cx="9144000" cy="140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Deep Learning Assignment 1</a:t>
            </a:r>
            <a:endParaRPr sz="58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" name="Google Shape;55;p13">
            <a:extLst>
              <a:ext uri="{FF2B5EF4-FFF2-40B4-BE49-F238E27FC236}">
                <a16:creationId xmlns:a16="http://schemas.microsoft.com/office/drawing/2014/main" id="{E03191FC-051B-FD85-D24F-6915CE578929}"/>
              </a:ext>
            </a:extLst>
          </p:cNvPr>
          <p:cNvSpPr txBox="1">
            <a:spLocks/>
          </p:cNvSpPr>
          <p:nvPr/>
        </p:nvSpPr>
        <p:spPr>
          <a:xfrm>
            <a:off x="311700" y="289577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2100" dirty="0"/>
              <a:t>S10223485H – Tran Huy Minh</a:t>
            </a:r>
          </a:p>
          <a:p>
            <a:pPr marL="0" indent="0"/>
            <a:r>
              <a:rPr lang="en-US" sz="2100"/>
              <a:t>Presentation Link: </a:t>
            </a:r>
            <a:r>
              <a:rPr lang="en-US" sz="2100">
                <a:hlinkClick r:id="rId3"/>
              </a:rPr>
              <a:t>https://youtu.be/DVfHyH3IbU4</a:t>
            </a:r>
            <a:r>
              <a:rPr lang="en-US" sz="2100"/>
              <a:t> 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2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BEA2B-4841-B1A4-B534-7F8C213E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601" y="1113691"/>
            <a:ext cx="4641399" cy="332642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E3D1B3-81F5-A243-1C51-D4EE46E4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545" y="1277816"/>
            <a:ext cx="4453455" cy="395159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2 added complex layers and used sigmoid activation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RMSprop learning rate of 1e-4 and increased epochs to 150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Obtained 71.59% training accuracy, 66.20% validation accuracy, and 67.40% testing accuracy</a:t>
            </a:r>
          </a:p>
        </p:txBody>
      </p:sp>
    </p:spTree>
    <p:extLst>
      <p:ext uri="{BB962C8B-B14F-4D97-AF65-F5344CB8AC3E}">
        <p14:creationId xmlns:p14="http://schemas.microsoft.com/office/powerpoint/2010/main" val="83683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2, 5, 6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3AE5C-C1F3-9700-51D6-4F1312D7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0825" y="851375"/>
            <a:ext cx="1446762" cy="572700"/>
          </a:xfrm>
        </p:spPr>
        <p:txBody>
          <a:bodyPr/>
          <a:lstStyle/>
          <a:p>
            <a:pPr marL="114300" indent="0">
              <a:buNone/>
            </a:pPr>
            <a:r>
              <a:rPr lang="en-SG" dirty="0"/>
              <a:t>Model 2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E3654D6-79CB-E9CB-5552-E7738EEC7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8" y="1318846"/>
            <a:ext cx="2461691" cy="3754315"/>
          </a:xfrm>
          <a:prstGeom prst="rect">
            <a:avLst/>
          </a:prstGeom>
        </p:spPr>
      </p:pic>
      <p:pic>
        <p:nvPicPr>
          <p:cNvPr id="9" name="Picture 8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48588FE5-3549-7969-9070-DFE8C9EF7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726" y="1318846"/>
            <a:ext cx="2467362" cy="3824654"/>
          </a:xfrm>
          <a:prstGeom prst="rect">
            <a:avLst/>
          </a:prstGeom>
        </p:spPr>
      </p:pic>
      <p:pic>
        <p:nvPicPr>
          <p:cNvPr id="11" name="Picture 10" descr="Histogram&#10;&#10;Description automatically generated with low confidence">
            <a:extLst>
              <a:ext uri="{FF2B5EF4-FFF2-40B4-BE49-F238E27FC236}">
                <a16:creationId xmlns:a16="http://schemas.microsoft.com/office/drawing/2014/main" id="{2634F806-EE37-8081-D185-F14A01B2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937" y="1318846"/>
            <a:ext cx="2435625" cy="3824654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753A73-845D-72C5-B58B-33F75CAC5A0A}"/>
              </a:ext>
            </a:extLst>
          </p:cNvPr>
          <p:cNvSpPr txBox="1">
            <a:spLocks/>
          </p:cNvSpPr>
          <p:nvPr/>
        </p:nvSpPr>
        <p:spPr>
          <a:xfrm>
            <a:off x="4274026" y="851375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SG" dirty="0"/>
              <a:t>Model 5, </a:t>
            </a:r>
            <a:r>
              <a:rPr lang="en-SG" dirty="0" err="1"/>
              <a:t>softmax</a:t>
            </a:r>
            <a:r>
              <a:rPr lang="en-SG" dirty="0"/>
              <a:t>, diff batch size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EE4C99-5F8C-8405-C902-AE77CFF8B5C8}"/>
              </a:ext>
            </a:extLst>
          </p:cNvPr>
          <p:cNvSpPr txBox="1">
            <a:spLocks/>
          </p:cNvSpPr>
          <p:nvPr/>
        </p:nvSpPr>
        <p:spPr>
          <a:xfrm>
            <a:off x="7122689" y="858688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SG" dirty="0"/>
              <a:t>Model 6, larger batch size</a:t>
            </a:r>
          </a:p>
        </p:txBody>
      </p:sp>
    </p:spTree>
    <p:extLst>
      <p:ext uri="{BB962C8B-B14F-4D97-AF65-F5344CB8AC3E}">
        <p14:creationId xmlns:p14="http://schemas.microsoft.com/office/powerpoint/2010/main" val="70388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12, 13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E3D1B3-81F5-A243-1C51-D4EE46E4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545" y="1277816"/>
            <a:ext cx="4453455" cy="395159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12 uses SGD optimizer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Obtained 80.51% training accuracy, 72.60%% validation accuracy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13 uses </a:t>
            </a:r>
            <a:r>
              <a:rPr lang="en-US" dirty="0" err="1"/>
              <a:t>AdaGrad</a:t>
            </a:r>
            <a:r>
              <a:rPr lang="en-US" dirty="0"/>
              <a:t> Optimizer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Obtained 90.32% training accuracy, 70.90% validation accuracy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A9DE6D03-66F3-CEA7-F99E-5A54EB43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794" y="851375"/>
            <a:ext cx="3557661" cy="41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0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12, 13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3AE5C-C1F3-9700-51D6-4F1312D7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5204" y="876625"/>
            <a:ext cx="1446762" cy="572700"/>
          </a:xfrm>
        </p:spPr>
        <p:txBody>
          <a:bodyPr/>
          <a:lstStyle/>
          <a:p>
            <a:pPr marL="114300" indent="0">
              <a:buNone/>
            </a:pPr>
            <a:r>
              <a:rPr lang="en-SG" dirty="0"/>
              <a:t>Model 12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EE4C99-5F8C-8405-C902-AE77CFF8B5C8}"/>
              </a:ext>
            </a:extLst>
          </p:cNvPr>
          <p:cNvSpPr txBox="1">
            <a:spLocks/>
          </p:cNvSpPr>
          <p:nvPr/>
        </p:nvSpPr>
        <p:spPr>
          <a:xfrm>
            <a:off x="5904753" y="858688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SG" dirty="0"/>
              <a:t>Model 13</a:t>
            </a:r>
          </a:p>
        </p:txBody>
      </p: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D4018908-ABC7-8A8A-80CB-2587A326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5" y="1446422"/>
            <a:ext cx="2367638" cy="368976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60D358D-3704-8803-4538-7D207AC3D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035" y="1424075"/>
            <a:ext cx="2321844" cy="371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40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18, 21, 20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E3D1B3-81F5-A243-1C51-D4EE46E4B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545" y="1277816"/>
            <a:ext cx="4453455" cy="395159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Utilizes InceptionV3 as a pretrained model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18 freezes all layers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21 freezes up to the 7</a:t>
            </a:r>
            <a:r>
              <a:rPr lang="en-US" baseline="30000" dirty="0"/>
              <a:t>th</a:t>
            </a:r>
            <a:r>
              <a:rPr lang="en-US" dirty="0"/>
              <a:t> out of 9 blocks, 50 epochs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 20 unfrozen layers, 25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9DEE4-5651-F54F-BC35-65D206C13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538" y="1087909"/>
            <a:ext cx="4400923" cy="2299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B637C-5FF2-FFF4-286F-3CD6F33B2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23935"/>
            <a:ext cx="4572000" cy="9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Notable Models – Model 18, 21, 20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3AE5C-C1F3-9700-51D6-4F1312D75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0825" y="851375"/>
            <a:ext cx="1446762" cy="572700"/>
          </a:xfrm>
        </p:spPr>
        <p:txBody>
          <a:bodyPr/>
          <a:lstStyle/>
          <a:p>
            <a:pPr marL="114300" indent="0">
              <a:buNone/>
            </a:pPr>
            <a:r>
              <a:rPr lang="en-SG" dirty="0"/>
              <a:t>Model 18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3753A73-845D-72C5-B58B-33F75CAC5A0A}"/>
              </a:ext>
            </a:extLst>
          </p:cNvPr>
          <p:cNvSpPr txBox="1">
            <a:spLocks/>
          </p:cNvSpPr>
          <p:nvPr/>
        </p:nvSpPr>
        <p:spPr>
          <a:xfrm>
            <a:off x="4274026" y="851375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SG" dirty="0"/>
              <a:t>Model 21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EE4C99-5F8C-8405-C902-AE77CFF8B5C8}"/>
              </a:ext>
            </a:extLst>
          </p:cNvPr>
          <p:cNvSpPr txBox="1">
            <a:spLocks/>
          </p:cNvSpPr>
          <p:nvPr/>
        </p:nvSpPr>
        <p:spPr>
          <a:xfrm>
            <a:off x="7122689" y="858688"/>
            <a:ext cx="14467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SG" dirty="0"/>
              <a:t>Model 20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B91C5CF-96C0-8357-C892-76FE340DA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19" y="1424075"/>
            <a:ext cx="2283493" cy="3535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9083E-08B6-009C-A808-0C865E04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692" y="3105388"/>
            <a:ext cx="2444261" cy="1893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05F64-2D65-00DB-7724-4F6681B7F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077" y="1382967"/>
            <a:ext cx="2283493" cy="1763847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D2997149-5561-A2AD-CDE6-4A9F052AF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718" y="1380798"/>
            <a:ext cx="2335759" cy="358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02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 idx="4294967295"/>
          </p:nvPr>
        </p:nvSpPr>
        <p:spPr>
          <a:xfrm>
            <a:off x="1977572" y="151675"/>
            <a:ext cx="69956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4. Evaluate models using Test images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BBAC7-430A-7EAE-4739-EBE5F6ACE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4E4B05-B6B3-74BC-D12A-2EA59F27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091"/>
            <a:ext cx="4495800" cy="3473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C5F6B-E4B2-01DD-54DA-95A12AE36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81" y="1500552"/>
            <a:ext cx="4822580" cy="27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42B8-473C-BF4D-7F5B-2836F16A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A picture containing text, food&#10;&#10;Description automatically generated">
            <a:extLst>
              <a:ext uri="{FF2B5EF4-FFF2-40B4-BE49-F238E27FC236}">
                <a16:creationId xmlns:a16="http://schemas.microsoft.com/office/drawing/2014/main" id="{07034F51-3A62-1A55-D4A9-8B23717F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7201"/>
            <a:ext cx="3931920" cy="3709035"/>
          </a:xfrm>
          <a:prstGeom prst="rect">
            <a:avLst/>
          </a:prstGeom>
        </p:spPr>
      </p:pic>
      <p:pic>
        <p:nvPicPr>
          <p:cNvPr id="6" name="Picture 5" descr="A picture containing text, dish, food, pizza&#10;&#10;Description automatically generated">
            <a:extLst>
              <a:ext uri="{FF2B5EF4-FFF2-40B4-BE49-F238E27FC236}">
                <a16:creationId xmlns:a16="http://schemas.microsoft.com/office/drawing/2014/main" id="{258236DD-9D38-0B5E-86A3-3CCFDEB7A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56" y="1054735"/>
            <a:ext cx="456438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54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42B8-473C-BF4D-7F5B-2836F16A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" name="Picture 1" descr="A picture containing text, food, dish, pasta&#10;&#10;Description automatically generated">
            <a:extLst>
              <a:ext uri="{FF2B5EF4-FFF2-40B4-BE49-F238E27FC236}">
                <a16:creationId xmlns:a16="http://schemas.microsoft.com/office/drawing/2014/main" id="{F0DEEBB1-12B9-9042-A8D1-12D789B0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898207"/>
            <a:ext cx="4122420" cy="3924935"/>
          </a:xfrm>
          <a:prstGeom prst="rect">
            <a:avLst/>
          </a:prstGeom>
        </p:spPr>
      </p:pic>
      <p:pic>
        <p:nvPicPr>
          <p:cNvPr id="3" name="Picture 2" descr="A picture containing text, food, snack food, sandwich&#10;&#10;Description automatically generated">
            <a:extLst>
              <a:ext uri="{FF2B5EF4-FFF2-40B4-BE49-F238E27FC236}">
                <a16:creationId xmlns:a16="http://schemas.microsoft.com/office/drawing/2014/main" id="{9B47C29E-4838-30B1-EF6C-C1B6F56A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65" y="865017"/>
            <a:ext cx="4141470" cy="38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1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42B8-473C-BF4D-7F5B-2836F16A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" name="Picture 1" descr="A picture containing text, food, dish, vegetable&#10;&#10;Description automatically generated">
            <a:extLst>
              <a:ext uri="{FF2B5EF4-FFF2-40B4-BE49-F238E27FC236}">
                <a16:creationId xmlns:a16="http://schemas.microsoft.com/office/drawing/2014/main" id="{4D813E9A-A848-81AB-25EC-F8A8D3B96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0" y="1026477"/>
            <a:ext cx="4011930" cy="3668395"/>
          </a:xfrm>
          <a:prstGeom prst="rect">
            <a:avLst/>
          </a:prstGeom>
        </p:spPr>
      </p:pic>
      <p:pic>
        <p:nvPicPr>
          <p:cNvPr id="3" name="Picture 2" descr="A bowl of salad&#10;&#10;Description automatically generated with medium confidence">
            <a:extLst>
              <a:ext uri="{FF2B5EF4-FFF2-40B4-BE49-F238E27FC236}">
                <a16:creationId xmlns:a16="http://schemas.microsoft.com/office/drawing/2014/main" id="{1EE59C94-425D-8AE2-3AB4-79974AD8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260" y="866705"/>
            <a:ext cx="4617720" cy="403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25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 idx="4294967295"/>
          </p:nvPr>
        </p:nvSpPr>
        <p:spPr>
          <a:xfrm>
            <a:off x="0" y="278675"/>
            <a:ext cx="914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	1. Overview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10BC8E-E868-BA4A-8E05-C788D4A6D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4543" y="976448"/>
            <a:ext cx="4734197" cy="4010841"/>
          </a:xfrm>
        </p:spPr>
        <p:txBody>
          <a:bodyPr>
            <a:normAutofit/>
          </a:bodyPr>
          <a:lstStyle/>
          <a:p>
            <a:r>
              <a:rPr lang="en-US" dirty="0"/>
              <a:t>Build an image classification model to recognize and classify 10 types of food</a:t>
            </a:r>
          </a:p>
          <a:p>
            <a:endParaRPr lang="en-SG" dirty="0"/>
          </a:p>
          <a:p>
            <a:r>
              <a:rPr lang="en-US" dirty="0"/>
              <a:t>Develop at least two models for the classification task, one trained from scratch and one using pre-trained models</a:t>
            </a:r>
          </a:p>
          <a:p>
            <a:endParaRPr lang="en-SG" dirty="0"/>
          </a:p>
          <a:p>
            <a:r>
              <a:rPr lang="en-US" dirty="0"/>
              <a:t>The best model will be used to classify additional food images downloaded from the internet</a:t>
            </a:r>
            <a:r>
              <a:rPr lang="en-SG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4AF38-F646-871E-DCEB-3C285620F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5728" y="2216639"/>
            <a:ext cx="5100271" cy="129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42B8-473C-BF4D-7F5B-2836F16A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7738FFA-7185-6EC8-8B86-D2920916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40" y="1076572"/>
            <a:ext cx="4747260" cy="3757930"/>
          </a:xfrm>
          <a:prstGeom prst="rect">
            <a:avLst/>
          </a:prstGeom>
        </p:spPr>
      </p:pic>
      <p:pic>
        <p:nvPicPr>
          <p:cNvPr id="7" name="Picture 6" descr="A pizza in a box&#10;&#10;Description automatically generated">
            <a:extLst>
              <a:ext uri="{FF2B5EF4-FFF2-40B4-BE49-F238E27FC236}">
                <a16:creationId xmlns:a16="http://schemas.microsoft.com/office/drawing/2014/main" id="{1F73B3D1-F301-D030-1E34-6F7E34850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922020"/>
            <a:ext cx="4330700" cy="4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88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42B8-473C-BF4D-7F5B-2836F16A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845525C-066F-690D-7C03-83B82690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1039425"/>
            <a:ext cx="4754880" cy="386080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AA180BE-9ABB-318A-F2BB-B5902B4BD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7" y="1010850"/>
            <a:ext cx="4411980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1" y="243275"/>
            <a:ext cx="6201509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5. Use the Best Model to perform classification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542B8-473C-BF4D-7F5B-2836F16A4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2" name="Picture 1" descr="A piece of meat on a plate&#10;&#10;Description automatically generated with medium confidence">
            <a:extLst>
              <a:ext uri="{FF2B5EF4-FFF2-40B4-BE49-F238E27FC236}">
                <a16:creationId xmlns:a16="http://schemas.microsoft.com/office/drawing/2014/main" id="{A8AAAE66-9267-8CCD-08AD-8D1D6728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569" y="815975"/>
            <a:ext cx="5346138" cy="42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67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 idx="4294967295"/>
          </p:nvPr>
        </p:nvSpPr>
        <p:spPr>
          <a:xfrm>
            <a:off x="3585029" y="278675"/>
            <a:ext cx="5588853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6. Summary/Further Improvements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5C9B0-B083-B873-DC6A-7A9023FE6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668" y="1043355"/>
            <a:ext cx="3433823" cy="37658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Models were evaluated using test images and the best model was recommended based on performance</a:t>
            </a:r>
          </a:p>
          <a:p>
            <a:endParaRPr lang="en-US" dirty="0"/>
          </a:p>
          <a:p>
            <a:r>
              <a:rPr lang="en-US" dirty="0"/>
              <a:t>Final model achieved a test accuracy of 84.2%</a:t>
            </a:r>
          </a:p>
          <a:p>
            <a:endParaRPr lang="en-US" dirty="0"/>
          </a:p>
          <a:p>
            <a:r>
              <a:rPr lang="en-US" dirty="0"/>
              <a:t>Potential improvements include increasing number of epochs or changing hyperparameters until overfitting occurs</a:t>
            </a:r>
          </a:p>
        </p:txBody>
      </p:sp>
      <p:pic>
        <p:nvPicPr>
          <p:cNvPr id="8" name="Picture 7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D4FE0C28-BC5A-9139-56F6-9B44A5BB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518" y="947875"/>
            <a:ext cx="5079873" cy="2671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7E78D-F2D2-D956-B5AE-2BCD63C7CBBB}"/>
              </a:ext>
            </a:extLst>
          </p:cNvPr>
          <p:cNvSpPr txBox="1"/>
          <p:nvPr/>
        </p:nvSpPr>
        <p:spPr>
          <a:xfrm>
            <a:off x="4919539" y="3788744"/>
            <a:ext cx="31278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Additional notes:</a:t>
            </a:r>
          </a:p>
          <a:p>
            <a:r>
              <a:rPr lang="en-SG" dirty="0"/>
              <a:t>NVIDIA GeForce GTX 1060 6GB</a:t>
            </a:r>
          </a:p>
          <a:p>
            <a:r>
              <a:rPr lang="en-SG" dirty="0"/>
              <a:t>Intel Core i3-8100 CPU @ 3.60GHz</a:t>
            </a:r>
          </a:p>
        </p:txBody>
      </p:sp>
    </p:spTree>
    <p:extLst>
      <p:ext uri="{BB962C8B-B14F-4D97-AF65-F5344CB8AC3E}">
        <p14:creationId xmlns:p14="http://schemas.microsoft.com/office/powerpoint/2010/main" val="138112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 idx="4294967295"/>
          </p:nvPr>
        </p:nvSpPr>
        <p:spPr>
          <a:xfrm>
            <a:off x="0" y="101300"/>
            <a:ext cx="59739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2. Data Preprocessing and Data Loading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1DAB492-D93C-E353-71F4-61807DB85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40" y="874344"/>
            <a:ext cx="3037290" cy="4040556"/>
          </a:xfrm>
        </p:spPr>
        <p:txBody>
          <a:bodyPr>
            <a:normAutofit/>
          </a:bodyPr>
          <a:lstStyle/>
          <a:p>
            <a:r>
              <a:rPr lang="en-SG" dirty="0"/>
              <a:t>Assigned foods from text file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BAABEC-F217-6705-268C-D50446D0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70" y="1717430"/>
            <a:ext cx="3285522" cy="3415758"/>
          </a:xfrm>
          <a:prstGeom prst="rect">
            <a:avLst/>
          </a:prstGeom>
        </p:spPr>
      </p:pic>
      <p:pic>
        <p:nvPicPr>
          <p:cNvPr id="7" name="Picture 6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7F910940-D1D1-89E4-5F14-A832EAE4D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14" y="1248507"/>
            <a:ext cx="4210539" cy="31579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 idx="4294967295"/>
          </p:nvPr>
        </p:nvSpPr>
        <p:spPr>
          <a:xfrm>
            <a:off x="0" y="101300"/>
            <a:ext cx="59739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2. Data Preprocessing and Data Loading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1DAB492-D93C-E353-71F4-61807DB85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40" y="874344"/>
            <a:ext cx="3909974" cy="4040556"/>
          </a:xfrm>
        </p:spPr>
        <p:txBody>
          <a:bodyPr>
            <a:normAutofit/>
          </a:bodyPr>
          <a:lstStyle/>
          <a:p>
            <a:r>
              <a:rPr lang="en-SG" dirty="0"/>
              <a:t>Provided </a:t>
            </a:r>
            <a:r>
              <a:rPr lang="en-SG" dirty="0" err="1"/>
              <a:t>Image_Preprocessing</a:t>
            </a:r>
            <a:r>
              <a:rPr lang="en-SG" dirty="0"/>
              <a:t> notebook</a:t>
            </a:r>
          </a:p>
          <a:p>
            <a:endParaRPr lang="en-SG" dirty="0"/>
          </a:p>
          <a:p>
            <a:r>
              <a:rPr lang="en-SG" dirty="0"/>
              <a:t>Extracts images from dataset downloaded form Kaggle</a:t>
            </a:r>
          </a:p>
          <a:p>
            <a:endParaRPr lang="en-SG" dirty="0"/>
          </a:p>
          <a:p>
            <a:r>
              <a:rPr lang="en-SG" dirty="0"/>
              <a:t>Splits them into training, validation and testing folders</a:t>
            </a:r>
          </a:p>
          <a:p>
            <a:endParaRPr lang="en-SG" dirty="0"/>
          </a:p>
          <a:p>
            <a:r>
              <a:rPr lang="en-SG" dirty="0"/>
              <a:t>7500, 2000, 500 split</a:t>
            </a:r>
          </a:p>
          <a:p>
            <a:endParaRPr lang="en-SG" dirty="0"/>
          </a:p>
        </p:txBody>
      </p:sp>
      <p:pic>
        <p:nvPicPr>
          <p:cNvPr id="3" name="Picture 2" descr="A sandwich and fries on a plate&#10;&#10;Description automatically generated with medium confidence">
            <a:extLst>
              <a:ext uri="{FF2B5EF4-FFF2-40B4-BE49-F238E27FC236}">
                <a16:creationId xmlns:a16="http://schemas.microsoft.com/office/drawing/2014/main" id="{2B715CD8-C341-E052-695C-C43CB41DB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881" y="826477"/>
            <a:ext cx="3050347" cy="40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Develop the Image Classification Models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230E738-D3EE-F02C-6B76-84ABB1B74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177" y="971550"/>
            <a:ext cx="5625762" cy="395451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build and train the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model's performance was analyzed during training to identify trends or patterns for improvement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metrics such as accuracy, loss, and convergence rate were tracked and performance was visualized through graphs and plots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model's performance was regularly monitored to identify any issues and make adjustments to improve performance.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3494C45-81D5-3AAD-E0BC-3CF71887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208" y="1629507"/>
            <a:ext cx="3052304" cy="2325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Model Table</a:t>
            </a:r>
            <a:br>
              <a:rPr lang="en-SG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</a:b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F33D8E-6BC1-C071-D134-104D16ED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091"/>
            <a:ext cx="4495800" cy="34730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E7E8EB-1E8A-9EA7-C037-D38B51DD3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81" y="1500552"/>
            <a:ext cx="4822580" cy="27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8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Develop the Image Classification Models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230E738-D3EE-F02C-6B76-84ABB1B74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545" y="1005263"/>
            <a:ext cx="4928239" cy="39545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baseline model is a simple model used as a benchmark to evaluate the performance of more complicated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By using a baseline model, it is possible to determine if a more complex model is actually improving the performance of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 the performance of different models on a given task to determine which model is the best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36A02-0A97-0531-5AA9-04EF7FA17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753" y="278675"/>
            <a:ext cx="2714344" cy="43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9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Develop the Image Classification Models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62D42D-6873-79AE-280B-DDF1A0EFF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9222" y="1005263"/>
            <a:ext cx="4928239" cy="395451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Softmax</a:t>
            </a:r>
            <a:r>
              <a:rPr lang="en-US" dirty="0"/>
              <a:t> activation is commonly used for classification tasks with distinct categories</a:t>
            </a:r>
          </a:p>
          <a:p>
            <a:pPr marL="1143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Sigmoid activation is often used for binary classification tasks with categories that are not mutually exclusive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56F8C22-229B-822D-A2B4-8AA4BD91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2" y="1723945"/>
            <a:ext cx="4037134" cy="2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9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 idx="4294967295"/>
          </p:nvPr>
        </p:nvSpPr>
        <p:spPr>
          <a:xfrm>
            <a:off x="-23905" y="278675"/>
            <a:ext cx="5928658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3. Develop the Image Classification Models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C62D42D-6873-79AE-280B-DDF1A0EFF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775" y="981816"/>
            <a:ext cx="8497917" cy="3954514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Adagrad</a:t>
            </a:r>
            <a:r>
              <a:rPr lang="en-US" dirty="0"/>
              <a:t> scales the learning rate of each parameter based on its past gradient updates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learning rate for each parameter decays over time with </a:t>
            </a:r>
            <a:r>
              <a:rPr lang="en-US" dirty="0" err="1"/>
              <a:t>Adagrad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Parameters that receive more updates have a smaller learning rate with </a:t>
            </a:r>
            <a:r>
              <a:rPr lang="en-US" dirty="0" err="1"/>
              <a:t>Adagrad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RMSprop divides the learning rate by an exponentially decaying average of the squared gradients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helps to prevent oscillation and divergence, especially when the learning rate is high with RMSprop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Stochastic gradient descent (SGD) is an optimization algorithm that updates the model parameters in the direction that minimizes the loss function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SGD is often used as a baseline for comparison with other optimization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29784364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A8224EE397914AB290C156C5F2772D" ma:contentTypeVersion="6" ma:contentTypeDescription="Create a new document." ma:contentTypeScope="" ma:versionID="4ec923991134b52962ec7af810309456">
  <xsd:schema xmlns:xsd="http://www.w3.org/2001/XMLSchema" xmlns:xs="http://www.w3.org/2001/XMLSchema" xmlns:p="http://schemas.microsoft.com/office/2006/metadata/properties" xmlns:ns2="5252b940-22b6-47d8-b7f9-1e28c72ca591" targetNamespace="http://schemas.microsoft.com/office/2006/metadata/properties" ma:root="true" ma:fieldsID="71263e0a44f6dd917d65b6318746f629" ns2:_="">
    <xsd:import namespace="5252b940-22b6-47d8-b7f9-1e28c72ca5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52b940-22b6-47d8-b7f9-1e28c72ca5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77E649-9DF8-4534-A0B1-424ADC631D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4FB284-3468-4C31-AC67-A37841F5613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9D15EDC-E340-401F-B1B0-E4C7C862B1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52b940-22b6-47d8-b7f9-1e28c72ca5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698</Words>
  <Application>Microsoft Office PowerPoint</Application>
  <PresentationFormat>On-screen Show (16:9)</PresentationFormat>
  <Paragraphs>105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Impact</vt:lpstr>
      <vt:lpstr>Simple Light</vt:lpstr>
      <vt:lpstr>Deep Learning Assignment 1</vt:lpstr>
      <vt:lpstr> 1. Overview</vt:lpstr>
      <vt:lpstr>2. Data Preprocessing and Data Loading</vt:lpstr>
      <vt:lpstr>2. Data Preprocessing and Data Loading</vt:lpstr>
      <vt:lpstr>3. Develop the Image Classification Models</vt:lpstr>
      <vt:lpstr>3. Model Table </vt:lpstr>
      <vt:lpstr>3. Develop the Image Classification Models</vt:lpstr>
      <vt:lpstr>3. Develop the Image Classification Models</vt:lpstr>
      <vt:lpstr>3. Develop the Image Classification Models</vt:lpstr>
      <vt:lpstr>3. Notable Models – Model 2</vt:lpstr>
      <vt:lpstr>3. Notable Models – Model 2, 5, 6</vt:lpstr>
      <vt:lpstr>3. Notable Models – Model 12, 13</vt:lpstr>
      <vt:lpstr>3. Notable Models – Model 12, 13</vt:lpstr>
      <vt:lpstr>3. Notable Models – Model 18, 21, 20</vt:lpstr>
      <vt:lpstr>3. Notable Models – Model 18, 21, 20</vt:lpstr>
      <vt:lpstr>4. Evaluate models using Test images</vt:lpstr>
      <vt:lpstr>5. Use the Best Model to perform classification</vt:lpstr>
      <vt:lpstr>5. Use the Best Model to perform classification</vt:lpstr>
      <vt:lpstr>5. Use the Best Model to perform classification</vt:lpstr>
      <vt:lpstr>5. Use the Best Model to perform classification</vt:lpstr>
      <vt:lpstr>5. Use the Best Model to perform classification</vt:lpstr>
      <vt:lpstr>5. Use the Best Model to perform classification</vt:lpstr>
      <vt:lpstr>6. Summary/Further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 Seeker</dc:title>
  <cp:lastModifiedBy>Tran Huy Minh /DS</cp:lastModifiedBy>
  <cp:revision>14</cp:revision>
  <dcterms:modified xsi:type="dcterms:W3CDTF">2022-12-18T15:41:28Z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0x010100B9A8224EE397914AB290C156C5F2772D</vt:lpwstr>
  </property>
</Properties>
</file>